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8" r:id="rId2"/>
    <p:sldId id="262" r:id="rId3"/>
    <p:sldId id="335" r:id="rId4"/>
    <p:sldId id="316" r:id="rId5"/>
    <p:sldId id="277" r:id="rId6"/>
    <p:sldId id="347" r:id="rId7"/>
    <p:sldId id="266" r:id="rId8"/>
    <p:sldId id="317" r:id="rId9"/>
    <p:sldId id="346" r:id="rId10"/>
    <p:sldId id="363" r:id="rId11"/>
    <p:sldId id="268" r:id="rId12"/>
    <p:sldId id="364" r:id="rId13"/>
    <p:sldId id="279"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5220" autoAdjust="0"/>
  </p:normalViewPr>
  <p:slideViewPr>
    <p:cSldViewPr snapToGrid="0">
      <p:cViewPr varScale="1">
        <p:scale>
          <a:sx n="86" d="100"/>
          <a:sy n="86" d="100"/>
        </p:scale>
        <p:origin x="422"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Aspect</a:t>
            </a:r>
            <a:r>
              <a:rPr lang="zh-CN" altLang="en-US" dirty="0"/>
              <a:t>：</a:t>
            </a:r>
            <a:r>
              <a:rPr lang="en-US" altLang="zh-CN" dirty="0">
                <a:solidFill>
                  <a:srgbClr val="F33B45"/>
                </a:solidFill>
              </a:rPr>
              <a:t>picture quality</a:t>
            </a:r>
            <a:r>
              <a:rPr lang="en-US" altLang="zh-CN" dirty="0"/>
              <a:t> </a:t>
            </a:r>
          </a:p>
          <a:p>
            <a:r>
              <a:rPr lang="en-US" altLang="zh-CN" dirty="0"/>
              <a:t>Polarity</a:t>
            </a:r>
            <a:r>
              <a:rPr lang="zh-CN" altLang="en-US" dirty="0"/>
              <a:t>：</a:t>
            </a:r>
            <a:r>
              <a:rPr lang="en-US" altLang="zh-CN" dirty="0"/>
              <a:t>positive</a:t>
            </a:r>
          </a:p>
          <a:p>
            <a:r>
              <a:rPr lang="en-US" altLang="zh-CN" dirty="0"/>
              <a:t>Aspect</a:t>
            </a:r>
            <a:r>
              <a:rPr lang="zh-CN" altLang="en-US" dirty="0"/>
              <a:t>：</a:t>
            </a:r>
            <a:r>
              <a:rPr lang="en-US" altLang="zh-CN" dirty="0">
                <a:solidFill>
                  <a:srgbClr val="F33B45"/>
                </a:solidFill>
              </a:rPr>
              <a:t>battery life</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Polarity</a:t>
            </a:r>
            <a:r>
              <a:rPr lang="zh-CN" altLang="en-US" dirty="0"/>
              <a:t>：</a:t>
            </a:r>
            <a:r>
              <a:rPr lang="en-US" altLang="zh-CN" dirty="0"/>
              <a:t>negative</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2020/12/10</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1F4E79"/>
                </a:solidFill>
              </a:rPr>
              <a:t>Lu Xu</a:t>
            </a:r>
            <a:r>
              <a:rPr lang="en-US" altLang="zh-CN" baseline="30000" dirty="0">
                <a:solidFill>
                  <a:srgbClr val="1F4E79"/>
                </a:solidFill>
              </a:rPr>
              <a:t>* 1, 2</a:t>
            </a:r>
            <a:r>
              <a:rPr lang="en-US" altLang="zh-CN" dirty="0">
                <a:solidFill>
                  <a:srgbClr val="1F4E79"/>
                </a:solidFill>
              </a:rPr>
              <a:t>, </a:t>
            </a:r>
            <a:r>
              <a:rPr lang="en-US" altLang="zh-CN" dirty="0" err="1">
                <a:solidFill>
                  <a:srgbClr val="1F4E79"/>
                </a:solidFill>
              </a:rPr>
              <a:t>Lidong</a:t>
            </a:r>
            <a:r>
              <a:rPr lang="en-US" altLang="zh-CN" dirty="0">
                <a:solidFill>
                  <a:srgbClr val="1F4E79"/>
                </a:solidFill>
              </a:rPr>
              <a:t> Bing</a:t>
            </a:r>
            <a:r>
              <a:rPr lang="en-US" altLang="zh-CN" baseline="30000" dirty="0">
                <a:solidFill>
                  <a:srgbClr val="1F4E79"/>
                </a:solidFill>
              </a:rPr>
              <a:t>2</a:t>
            </a:r>
            <a:r>
              <a:rPr lang="en-US" altLang="zh-CN" dirty="0">
                <a:solidFill>
                  <a:srgbClr val="1F4E79"/>
                </a:solidFill>
              </a:rPr>
              <a:t>, Wei Lu</a:t>
            </a:r>
            <a:r>
              <a:rPr lang="en-US" altLang="zh-CN" baseline="30000" dirty="0">
                <a:solidFill>
                  <a:srgbClr val="1F4E79"/>
                </a:solidFill>
              </a:rPr>
              <a:t>1</a:t>
            </a:r>
            <a:r>
              <a:rPr lang="en-US" altLang="zh-CN" dirty="0">
                <a:solidFill>
                  <a:srgbClr val="1F4E79"/>
                </a:solidFill>
              </a:rPr>
              <a:t>, Fei Huang</a:t>
            </a:r>
            <a:r>
              <a:rPr lang="en-US" altLang="zh-CN" baseline="30000" dirty="0">
                <a:solidFill>
                  <a:srgbClr val="1F4E79"/>
                </a:solidFill>
              </a:rPr>
              <a:t>2</a:t>
            </a:r>
          </a:p>
          <a:p>
            <a:pPr algn="ctr"/>
            <a:r>
              <a:rPr lang="en-US" altLang="zh-CN" baseline="30000" dirty="0">
                <a:solidFill>
                  <a:srgbClr val="1F4E79"/>
                </a:solidFill>
              </a:rPr>
              <a:t>1</a:t>
            </a:r>
            <a:r>
              <a:rPr lang="en-US" altLang="zh-CN" dirty="0">
                <a:solidFill>
                  <a:srgbClr val="1F4E79"/>
                </a:solidFill>
              </a:rPr>
              <a:t>StatNLP Research Group, Singapore University of Technology and Design</a:t>
            </a:r>
          </a:p>
          <a:p>
            <a:pPr algn="ctr"/>
            <a:r>
              <a:rPr lang="en-US" altLang="zh-CN" baseline="30000" dirty="0">
                <a:solidFill>
                  <a:srgbClr val="1F4E79"/>
                </a:solidFill>
              </a:rPr>
              <a:t>2</a:t>
            </a:r>
            <a:r>
              <a:rPr lang="en-US" altLang="zh-CN" dirty="0">
                <a:solidFill>
                  <a:srgbClr val="1F4E79"/>
                </a:solidFill>
              </a:rPr>
              <a:t>DAMO Academy, Alibaba Group</a:t>
            </a: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95300" y="1474463"/>
            <a:ext cx="10856458" cy="1323439"/>
          </a:xfrm>
          <a:prstGeom prst="rect">
            <a:avLst/>
          </a:prstGeom>
          <a:noFill/>
        </p:spPr>
        <p:txBody>
          <a:bodyPr wrap="square" rtlCol="0">
            <a:spAutoFit/>
            <a:scene3d>
              <a:camera prst="orthographicFront"/>
              <a:lightRig rig="threePt" dir="t"/>
            </a:scene3d>
          </a:bodyPr>
          <a:lstStyle/>
          <a:p>
            <a:pPr algn="ct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Aspect Sentiment Classification with Aspect-Specific Opinion Spans</a:t>
            </a:r>
          </a:p>
        </p:txBody>
      </p:sp>
      <p:sp>
        <p:nvSpPr>
          <p:cNvPr id="3" name="文本框 2"/>
          <p:cNvSpPr txBox="1"/>
          <p:nvPr/>
        </p:nvSpPr>
        <p:spPr>
          <a:xfrm>
            <a:off x="4785999" y="5268595"/>
            <a:ext cx="2733441"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2020.12.07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9862832" y="4187550"/>
            <a:ext cx="1640193"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——EMNLP 2020</a:t>
            </a:r>
            <a:endParaRPr lang="en-US" altLang="zh-CN" dirty="0">
              <a:solidFill>
                <a:srgbClr val="1F4E79"/>
              </a:solidFill>
            </a:endParaRPr>
          </a:p>
        </p:txBody>
      </p:sp>
      <p:sp>
        <p:nvSpPr>
          <p:cNvPr id="12" name="矩形 11">
            <a:extLst>
              <a:ext uri="{FF2B5EF4-FFF2-40B4-BE49-F238E27FC236}">
                <a16:creationId xmlns:a16="http://schemas.microsoft.com/office/drawing/2014/main" id="{278DA3B9-5641-4A79-9C1C-725C0C677262}"/>
              </a:ext>
            </a:extLst>
          </p:cNvPr>
          <p:cNvSpPr/>
          <p:nvPr/>
        </p:nvSpPr>
        <p:spPr>
          <a:xfrm>
            <a:off x="1004107" y="4733454"/>
            <a:ext cx="9684608" cy="338554"/>
          </a:xfrm>
          <a:prstGeom prst="rect">
            <a:avLst/>
          </a:prstGeom>
        </p:spPr>
        <p:txBody>
          <a:bodyPr wrap="square">
            <a:spAutoFit/>
          </a:bodyPr>
          <a:lstStyle/>
          <a:p>
            <a:r>
              <a:rPr lang="en-US" altLang="zh-CN" sz="1600" b="1" dirty="0">
                <a:solidFill>
                  <a:srgbClr val="1F4E79"/>
                </a:solidFill>
                <a:latin typeface="黑体" panose="02010609060101010101" charset="-122"/>
                <a:ea typeface="黑体" panose="02010609060101010101" charset="-122"/>
              </a:rPr>
              <a:t>Code</a:t>
            </a:r>
            <a:r>
              <a:rPr lang="zh-CN" altLang="en-US" sz="1600" b="1" dirty="0">
                <a:solidFill>
                  <a:srgbClr val="1F4E79"/>
                </a:solidFill>
                <a:latin typeface="黑体" panose="02010609060101010101" charset="-122"/>
                <a:ea typeface="黑体" panose="02010609060101010101" charset="-122"/>
              </a:rPr>
              <a:t>：</a:t>
            </a:r>
            <a:r>
              <a:rPr lang="en-US" altLang="zh-CN" sz="1600" b="1" dirty="0">
                <a:solidFill>
                  <a:srgbClr val="1F4E79"/>
                </a:solidFill>
                <a:latin typeface="黑体" panose="02010609060101010101" charset="-122"/>
                <a:ea typeface="黑体" panose="02010609060101010101" charset="-122"/>
              </a:rPr>
              <a:t>https://github.com/xuuuluuu/Aspect-Sentiment-Classification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2" name="图片 1">
            <a:extLst>
              <a:ext uri="{FF2B5EF4-FFF2-40B4-BE49-F238E27FC236}">
                <a16:creationId xmlns:a16="http://schemas.microsoft.com/office/drawing/2014/main" id="{D15C2AA2-AE27-4CD1-BA22-956597EA01B6}"/>
              </a:ext>
            </a:extLst>
          </p:cNvPr>
          <p:cNvPicPr>
            <a:picLocks noChangeAspect="1"/>
          </p:cNvPicPr>
          <p:nvPr/>
        </p:nvPicPr>
        <p:blipFill>
          <a:blip r:embed="rId2"/>
          <a:stretch>
            <a:fillRect/>
          </a:stretch>
        </p:blipFill>
        <p:spPr>
          <a:xfrm>
            <a:off x="291926" y="2266259"/>
            <a:ext cx="5997460" cy="3124471"/>
          </a:xfrm>
          <a:prstGeom prst="rect">
            <a:avLst/>
          </a:prstGeom>
        </p:spPr>
      </p:pic>
      <p:pic>
        <p:nvPicPr>
          <p:cNvPr id="4" name="图片 3">
            <a:extLst>
              <a:ext uri="{FF2B5EF4-FFF2-40B4-BE49-F238E27FC236}">
                <a16:creationId xmlns:a16="http://schemas.microsoft.com/office/drawing/2014/main" id="{C8739DF7-A49A-409E-BA29-F1399CC4957D}"/>
              </a:ext>
            </a:extLst>
          </p:cNvPr>
          <p:cNvPicPr>
            <a:picLocks noChangeAspect="1"/>
          </p:cNvPicPr>
          <p:nvPr/>
        </p:nvPicPr>
        <p:blipFill>
          <a:blip r:embed="rId3"/>
          <a:stretch>
            <a:fillRect/>
          </a:stretch>
        </p:blipFill>
        <p:spPr>
          <a:xfrm>
            <a:off x="6189331" y="2109133"/>
            <a:ext cx="5867908" cy="2941575"/>
          </a:xfrm>
          <a:prstGeom prst="rect">
            <a:avLst/>
          </a:prstGeom>
        </p:spPr>
      </p:pic>
    </p:spTree>
    <p:extLst>
      <p:ext uri="{BB962C8B-B14F-4D97-AF65-F5344CB8AC3E}">
        <p14:creationId xmlns:p14="http://schemas.microsoft.com/office/powerpoint/2010/main" val="16414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5"/>
            <a:ext cx="10515600" cy="482947"/>
          </a:xfrm>
        </p:spPr>
        <p:txBody>
          <a:bodyPr/>
          <a:lstStyle/>
          <a:p>
            <a:r>
              <a:rPr lang="en-US" altLang="zh-CN" sz="3600" dirty="0">
                <a:solidFill>
                  <a:schemeClr val="accent1">
                    <a:lumMod val="50000"/>
                  </a:schemeClr>
                </a:solidFill>
                <a:latin typeface="Times New Roman" panose="02020603050405020304" pitchFamily="18" charset="0"/>
              </a:rPr>
              <a:t>Summary</a:t>
            </a:r>
          </a:p>
        </p:txBody>
      </p:sp>
      <p:sp>
        <p:nvSpPr>
          <p:cNvPr id="4" name="文本框 3"/>
          <p:cNvSpPr txBox="1"/>
          <p:nvPr/>
        </p:nvSpPr>
        <p:spPr>
          <a:xfrm>
            <a:off x="1355324" y="1780337"/>
            <a:ext cx="9481351" cy="4204036"/>
          </a:xfrm>
          <a:prstGeom prst="rect">
            <a:avLst/>
          </a:prstGeom>
          <a:noFill/>
        </p:spPr>
        <p:txBody>
          <a:bodyPr wrap="square" rtlCol="0">
            <a:spAutoFit/>
          </a:bodyPr>
          <a:lstStyle/>
          <a:p>
            <a:pPr indent="457200" algn="dist">
              <a:lnSpc>
                <a:spcPct val="125000"/>
              </a:lnSpc>
            </a:pP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This work proposed a simple and effective MCRF-SA model to extract aspect-specific opinion span features. In particular, with the proposed multi-CRF structured attention layer and the effective position decay function, our model is capable of extracting various aspect-specific opinion span features from different representation sub-spaces. The experimental results demonstrate that our method effectively exploits the corresponding opinion features for sentiment classification. One future direction is to investigate how to integrate the two different attention mechanisms, namely the standard attention and structured attention for NLP applications..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6D569D4-3FFC-430C-A232-D84C22E52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602" y="1516186"/>
            <a:ext cx="4673862" cy="4172702"/>
          </a:xfrm>
          <a:prstGeom prst="rect">
            <a:avLst/>
          </a:prstGeom>
        </p:spPr>
      </p:pic>
      <p:pic>
        <p:nvPicPr>
          <p:cNvPr id="5" name="图片 4">
            <a:extLst>
              <a:ext uri="{FF2B5EF4-FFF2-40B4-BE49-F238E27FC236}">
                <a16:creationId xmlns:a16="http://schemas.microsoft.com/office/drawing/2014/main" id="{39148850-A3E1-4BA5-A6E0-349B58109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134" y="1516186"/>
            <a:ext cx="4535157" cy="44765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5" name="矩形 4">
            <a:extLst>
              <a:ext uri="{FF2B5EF4-FFF2-40B4-BE49-F238E27FC236}">
                <a16:creationId xmlns:a16="http://schemas.microsoft.com/office/drawing/2014/main" id="{2B611363-D1CD-4A13-AEBF-80358351B059}"/>
              </a:ext>
            </a:extLst>
          </p:cNvPr>
          <p:cNvSpPr/>
          <p:nvPr/>
        </p:nvSpPr>
        <p:spPr>
          <a:xfrm>
            <a:off x="1014272" y="2757861"/>
            <a:ext cx="9674441" cy="465640"/>
          </a:xfrm>
          <a:prstGeom prst="rect">
            <a:avLst/>
          </a:prstGeom>
        </p:spPr>
        <p:txBody>
          <a:bodyPr wrap="square">
            <a:spAutoFit/>
          </a:bodyPr>
          <a:lstStyle/>
          <a:p>
            <a:pPr>
              <a:lnSpc>
                <a:spcPct val="150000"/>
              </a:lnSpc>
            </a:pPr>
            <a:r>
              <a:rPr lang="en-US" altLang="zh-CN" dirty="0"/>
              <a:t>“I bought a new camera. The </a:t>
            </a:r>
            <a:r>
              <a:rPr lang="en-US" altLang="zh-CN" dirty="0">
                <a:solidFill>
                  <a:srgbClr val="F33B45"/>
                </a:solidFill>
              </a:rPr>
              <a:t>picture quality</a:t>
            </a:r>
            <a:r>
              <a:rPr lang="en-US" altLang="zh-CN" dirty="0"/>
              <a:t> is</a:t>
            </a:r>
            <a:r>
              <a:rPr lang="en-US" altLang="zh-CN" dirty="0">
                <a:solidFill>
                  <a:srgbClr val="3399EA"/>
                </a:solidFill>
              </a:rPr>
              <a:t> amazing</a:t>
            </a:r>
            <a:r>
              <a:rPr lang="en-US" altLang="zh-CN" dirty="0"/>
              <a:t> but the </a:t>
            </a:r>
            <a:r>
              <a:rPr lang="en-US" altLang="zh-CN" dirty="0">
                <a:solidFill>
                  <a:srgbClr val="F33B45"/>
                </a:solidFill>
              </a:rPr>
              <a:t>battery life</a:t>
            </a:r>
            <a:r>
              <a:rPr lang="en-US" altLang="zh-CN" dirty="0"/>
              <a:t> is too </a:t>
            </a:r>
            <a:r>
              <a:rPr lang="en-US" altLang="zh-CN" dirty="0">
                <a:solidFill>
                  <a:srgbClr val="3399EA"/>
                </a:solidFill>
              </a:rPr>
              <a:t>short</a:t>
            </a:r>
            <a:r>
              <a:rPr lang="en-US" altLang="zh-CN" dirty="0"/>
              <a:t>.”</a:t>
            </a:r>
            <a:endParaRPr lang="zh-CN" altLang="en-US" dirty="0"/>
          </a:p>
        </p:txBody>
      </p:sp>
      <p:sp>
        <p:nvSpPr>
          <p:cNvPr id="6" name="矩形 5">
            <a:extLst>
              <a:ext uri="{FF2B5EF4-FFF2-40B4-BE49-F238E27FC236}">
                <a16:creationId xmlns:a16="http://schemas.microsoft.com/office/drawing/2014/main" id="{B76C91C1-87CA-4FFD-BAFA-CBB694AF0DE8}"/>
              </a:ext>
            </a:extLst>
          </p:cNvPr>
          <p:cNvSpPr/>
          <p:nvPr/>
        </p:nvSpPr>
        <p:spPr>
          <a:xfrm>
            <a:off x="2063318" y="3867319"/>
            <a:ext cx="6096000" cy="881139"/>
          </a:xfrm>
          <a:prstGeom prst="rect">
            <a:avLst/>
          </a:prstGeom>
        </p:spPr>
        <p:txBody>
          <a:bodyPr>
            <a:spAutoFit/>
          </a:bodyPr>
          <a:lstStyle/>
          <a:p>
            <a:pPr>
              <a:lnSpc>
                <a:spcPct val="150000"/>
              </a:lnSpc>
            </a:pPr>
            <a:r>
              <a:rPr lang="en-US" altLang="zh-CN" b="1" dirty="0"/>
              <a:t>Aspect</a:t>
            </a:r>
            <a:r>
              <a:rPr lang="zh-CN" altLang="en-US" b="1" dirty="0"/>
              <a:t>：</a:t>
            </a:r>
            <a:r>
              <a:rPr lang="en-US" altLang="zh-CN" dirty="0">
                <a:solidFill>
                  <a:srgbClr val="F33B45"/>
                </a:solidFill>
              </a:rPr>
              <a:t>picture quality</a:t>
            </a:r>
            <a:r>
              <a:rPr lang="en-US" altLang="zh-CN" dirty="0"/>
              <a:t> </a:t>
            </a:r>
          </a:p>
          <a:p>
            <a:pPr>
              <a:lnSpc>
                <a:spcPct val="150000"/>
              </a:lnSpc>
            </a:pPr>
            <a:r>
              <a:rPr lang="en-US" altLang="zh-CN" b="1" dirty="0"/>
              <a:t>Polarity</a:t>
            </a:r>
            <a:r>
              <a:rPr lang="zh-CN" altLang="en-US" b="1" dirty="0"/>
              <a:t>：</a:t>
            </a:r>
            <a:r>
              <a:rPr lang="en-US" altLang="zh-CN" dirty="0">
                <a:solidFill>
                  <a:srgbClr val="3399EA"/>
                </a:solidFill>
              </a:rPr>
              <a:t>positive</a:t>
            </a:r>
          </a:p>
        </p:txBody>
      </p:sp>
      <p:sp>
        <p:nvSpPr>
          <p:cNvPr id="7" name="矩形 6">
            <a:extLst>
              <a:ext uri="{FF2B5EF4-FFF2-40B4-BE49-F238E27FC236}">
                <a16:creationId xmlns:a16="http://schemas.microsoft.com/office/drawing/2014/main" id="{F01C4092-B227-421C-AD5B-3907E0D79B5B}"/>
              </a:ext>
            </a:extLst>
          </p:cNvPr>
          <p:cNvSpPr/>
          <p:nvPr/>
        </p:nvSpPr>
        <p:spPr>
          <a:xfrm>
            <a:off x="5649157" y="3863409"/>
            <a:ext cx="6096000" cy="881139"/>
          </a:xfrm>
          <a:prstGeom prst="rect">
            <a:avLst/>
          </a:prstGeom>
        </p:spPr>
        <p:txBody>
          <a:bodyPr>
            <a:spAutoFit/>
          </a:bodyPr>
          <a:lstStyle/>
          <a:p>
            <a:pPr>
              <a:lnSpc>
                <a:spcPct val="150000"/>
              </a:lnSpc>
            </a:pPr>
            <a:r>
              <a:rPr lang="en-US" altLang="zh-CN" b="1" dirty="0"/>
              <a:t>Aspect</a:t>
            </a:r>
            <a:r>
              <a:rPr lang="zh-CN" altLang="en-US" b="1" dirty="0"/>
              <a:t>：</a:t>
            </a:r>
            <a:r>
              <a:rPr lang="en-US" altLang="zh-CN" dirty="0">
                <a:solidFill>
                  <a:srgbClr val="F33B45"/>
                </a:solidFill>
              </a:rPr>
              <a:t>battery life</a:t>
            </a:r>
            <a:r>
              <a:rPr lang="en-US" altLang="zh-CN" dirty="0"/>
              <a:t> </a:t>
            </a:r>
          </a:p>
          <a:p>
            <a:pPr lvl="0">
              <a:lnSpc>
                <a:spcPct val="150000"/>
              </a:lnSpc>
              <a:defRPr/>
            </a:pPr>
            <a:r>
              <a:rPr lang="en-US" altLang="zh-CN" b="1" dirty="0"/>
              <a:t>Polarity</a:t>
            </a:r>
            <a:r>
              <a:rPr lang="zh-CN" altLang="en-US" b="1" dirty="0"/>
              <a:t>：</a:t>
            </a:r>
            <a:r>
              <a:rPr lang="en-US" altLang="zh-CN" dirty="0">
                <a:solidFill>
                  <a:srgbClr val="3399EA"/>
                </a:solidFill>
              </a:rPr>
              <a:t>negative</a:t>
            </a:r>
            <a:endParaRPr lang="zh-CN" altLang="en-US" dirty="0">
              <a:solidFill>
                <a:srgbClr val="3399EA"/>
              </a:solidFill>
            </a:endParaRPr>
          </a:p>
        </p:txBody>
      </p:sp>
      <p:sp>
        <p:nvSpPr>
          <p:cNvPr id="2" name="矩形 1">
            <a:extLst>
              <a:ext uri="{FF2B5EF4-FFF2-40B4-BE49-F238E27FC236}">
                <a16:creationId xmlns:a16="http://schemas.microsoft.com/office/drawing/2014/main" id="{D36D3910-1B8D-4576-998B-82AB06F62145}"/>
              </a:ext>
            </a:extLst>
          </p:cNvPr>
          <p:cNvSpPr/>
          <p:nvPr/>
        </p:nvSpPr>
        <p:spPr>
          <a:xfrm>
            <a:off x="1014272" y="1744711"/>
            <a:ext cx="3467616" cy="369332"/>
          </a:xfrm>
          <a:prstGeom prst="rect">
            <a:avLst/>
          </a:prstGeom>
        </p:spPr>
        <p:txBody>
          <a:bodyPr wrap="none">
            <a:spAutoFit/>
          </a:bodyPr>
          <a:lstStyle/>
          <a:p>
            <a:r>
              <a:rPr lang="en-US" altLang="zh-CN" b="1" dirty="0"/>
              <a:t>Aspect Sentiment Classification</a:t>
            </a:r>
            <a:endParaRPr lang="zh-CN" alt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3" name="矩形 2">
            <a:extLst>
              <a:ext uri="{FF2B5EF4-FFF2-40B4-BE49-F238E27FC236}">
                <a16:creationId xmlns:a16="http://schemas.microsoft.com/office/drawing/2014/main" id="{6C1C8B64-0601-42CF-AD0D-B51367B04238}"/>
              </a:ext>
            </a:extLst>
          </p:cNvPr>
          <p:cNvSpPr/>
          <p:nvPr/>
        </p:nvSpPr>
        <p:spPr>
          <a:xfrm>
            <a:off x="1321664" y="2018840"/>
            <a:ext cx="9207253" cy="1296637"/>
          </a:xfrm>
          <a:prstGeom prst="rect">
            <a:avLst/>
          </a:prstGeom>
        </p:spPr>
        <p:txBody>
          <a:bodyPr wrap="square">
            <a:spAutoFit/>
          </a:bodyPr>
          <a:lstStyle/>
          <a:p>
            <a:pPr>
              <a:lnSpc>
                <a:spcPct val="150000"/>
              </a:lnSpc>
            </a:pPr>
            <a:r>
              <a:rPr lang="zh-CN" altLang="en-US" dirty="0"/>
              <a:t>（</a:t>
            </a:r>
            <a:r>
              <a:rPr lang="en-US" altLang="zh-CN" dirty="0"/>
              <a:t>1</a:t>
            </a:r>
            <a:r>
              <a:rPr lang="zh-CN" altLang="en-US" dirty="0"/>
              <a:t>）</a:t>
            </a:r>
            <a:r>
              <a:rPr lang="en-US" altLang="zh-CN" dirty="0"/>
              <a:t>Most of the previous works adopt </a:t>
            </a:r>
            <a:r>
              <a:rPr lang="en-US" altLang="zh-CN" dirty="0">
                <a:solidFill>
                  <a:srgbClr val="FF0000"/>
                </a:solidFill>
              </a:rPr>
              <a:t>attention mechanism </a:t>
            </a:r>
            <a:r>
              <a:rPr lang="en-US" altLang="zh-CN" dirty="0"/>
              <a:t>to capture the semantic relatedness among the context words and the aspect, and learn aspect-specific features for sentiment classification.</a:t>
            </a:r>
            <a:endParaRPr lang="zh-CN" altLang="en-US" dirty="0"/>
          </a:p>
        </p:txBody>
      </p:sp>
      <p:sp>
        <p:nvSpPr>
          <p:cNvPr id="4" name="矩形 3">
            <a:extLst>
              <a:ext uri="{FF2B5EF4-FFF2-40B4-BE49-F238E27FC236}">
                <a16:creationId xmlns:a16="http://schemas.microsoft.com/office/drawing/2014/main" id="{35AD25AD-C36E-4903-BCF3-B8A2C74BD953}"/>
              </a:ext>
            </a:extLst>
          </p:cNvPr>
          <p:cNvSpPr/>
          <p:nvPr/>
        </p:nvSpPr>
        <p:spPr>
          <a:xfrm>
            <a:off x="1321664" y="3524585"/>
            <a:ext cx="9207252" cy="881139"/>
          </a:xfrm>
          <a:prstGeom prst="rect">
            <a:avLst/>
          </a:prstGeom>
        </p:spPr>
        <p:txBody>
          <a:bodyPr wrap="square">
            <a:spAutoFit/>
          </a:bodyPr>
          <a:lstStyle/>
          <a:p>
            <a:pPr>
              <a:lnSpc>
                <a:spcPct val="150000"/>
              </a:lnSpc>
            </a:pPr>
            <a:r>
              <a:rPr lang="zh-CN" altLang="en-US" dirty="0"/>
              <a:t>（</a:t>
            </a:r>
            <a:r>
              <a:rPr lang="en-US" altLang="zh-CN" dirty="0"/>
              <a:t>2</a:t>
            </a:r>
            <a:r>
              <a:rPr lang="zh-CN" altLang="en-US" dirty="0"/>
              <a:t>）</a:t>
            </a:r>
            <a:r>
              <a:rPr lang="en-US" altLang="zh-CN" dirty="0"/>
              <a:t>It is challenging for attention-based approaches to consider an </a:t>
            </a:r>
            <a:r>
              <a:rPr lang="en-US" altLang="zh-CN" dirty="0">
                <a:solidFill>
                  <a:srgbClr val="FF0000"/>
                </a:solidFill>
              </a:rPr>
              <a:t>opinion span </a:t>
            </a:r>
            <a:r>
              <a:rPr lang="en-US" altLang="zh-CN" dirty="0"/>
              <a:t>as a whole during feature extraction. </a:t>
            </a:r>
            <a:endParaRPr lang="zh-CN" altLang="en-US" dirty="0"/>
          </a:p>
        </p:txBody>
      </p:sp>
      <p:sp>
        <p:nvSpPr>
          <p:cNvPr id="5" name="矩形 4">
            <a:extLst>
              <a:ext uri="{FF2B5EF4-FFF2-40B4-BE49-F238E27FC236}">
                <a16:creationId xmlns:a16="http://schemas.microsoft.com/office/drawing/2014/main" id="{395E6857-6242-40EC-8242-3052CF7A746D}"/>
              </a:ext>
            </a:extLst>
          </p:cNvPr>
          <p:cNvSpPr/>
          <p:nvPr/>
        </p:nvSpPr>
        <p:spPr>
          <a:xfrm>
            <a:off x="1321664" y="4614832"/>
            <a:ext cx="9384806" cy="1296637"/>
          </a:xfrm>
          <a:prstGeom prst="rect">
            <a:avLst/>
          </a:prstGeom>
        </p:spPr>
        <p:txBody>
          <a:bodyPr wrap="square">
            <a:spAutoFit/>
          </a:bodyPr>
          <a:lstStyle/>
          <a:p>
            <a:pPr>
              <a:lnSpc>
                <a:spcPct val="150000"/>
              </a:lnSpc>
            </a:pPr>
            <a:r>
              <a:rPr lang="zh-CN" altLang="en-US" dirty="0"/>
              <a:t>（</a:t>
            </a:r>
            <a:r>
              <a:rPr lang="en-US" altLang="zh-CN" dirty="0"/>
              <a:t>3</a:t>
            </a:r>
            <a:r>
              <a:rPr lang="zh-CN" altLang="en-US" dirty="0"/>
              <a:t>）</a:t>
            </a:r>
            <a:r>
              <a:rPr lang="en-US" altLang="zh-CN" dirty="0"/>
              <a:t>To better capture </a:t>
            </a:r>
            <a:r>
              <a:rPr lang="en-US" altLang="zh-CN" dirty="0">
                <a:solidFill>
                  <a:srgbClr val="FF0000"/>
                </a:solidFill>
              </a:rPr>
              <a:t>opinion features </a:t>
            </a:r>
            <a:r>
              <a:rPr lang="en-US" altLang="zh-CN" dirty="0"/>
              <a:t>for aspect sentiment classification, we propose the MCRF-SA model, which introduces multiple </a:t>
            </a:r>
            <a:r>
              <a:rPr lang="en-US" altLang="zh-CN" dirty="0">
                <a:solidFill>
                  <a:srgbClr val="FF0000"/>
                </a:solidFill>
              </a:rPr>
              <a:t>conditional random fields (CRF) </a:t>
            </a:r>
            <a:r>
              <a:rPr lang="en-US" altLang="zh-CN" dirty="0"/>
              <a:t>to structured attention model.</a:t>
            </a:r>
            <a:endParaRPr lang="zh-CN" altLang="en-US" dirty="0">
              <a:solidFill>
                <a:srgbClr val="FF0000"/>
              </a:solidFill>
            </a:endParaRPr>
          </a:p>
        </p:txBody>
      </p:sp>
      <p:sp>
        <p:nvSpPr>
          <p:cNvPr id="9" name="矩形 8">
            <a:extLst>
              <a:ext uri="{FF2B5EF4-FFF2-40B4-BE49-F238E27FC236}">
                <a16:creationId xmlns:a16="http://schemas.microsoft.com/office/drawing/2014/main" id="{3225CC8C-E67D-4954-A68B-868183E79B7F}"/>
              </a:ext>
            </a:extLst>
          </p:cNvPr>
          <p:cNvSpPr/>
          <p:nvPr/>
        </p:nvSpPr>
        <p:spPr>
          <a:xfrm>
            <a:off x="1321664" y="1553183"/>
            <a:ext cx="1757212" cy="400110"/>
          </a:xfrm>
          <a:prstGeom prst="rect">
            <a:avLst/>
          </a:prstGeom>
        </p:spPr>
        <p:txBody>
          <a:bodyPr wrap="none">
            <a:spAutoFit/>
          </a:bodyPr>
          <a:lstStyle/>
          <a:p>
            <a:r>
              <a:rPr lang="en-US" altLang="zh-CN" sz="2000" b="1" dirty="0"/>
              <a:t>Relative work</a:t>
            </a:r>
            <a:endParaRPr lang="zh-CN" altLang="en-U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453EBC00-A025-4B3E-AA5E-9E2584131707}"/>
              </a:ext>
            </a:extLst>
          </p:cNvPr>
          <p:cNvPicPr>
            <a:picLocks noChangeAspect="1"/>
          </p:cNvPicPr>
          <p:nvPr/>
        </p:nvPicPr>
        <p:blipFill>
          <a:blip r:embed="rId2"/>
          <a:stretch>
            <a:fillRect/>
          </a:stretch>
        </p:blipFill>
        <p:spPr>
          <a:xfrm>
            <a:off x="186431" y="1138065"/>
            <a:ext cx="4618656" cy="5555489"/>
          </a:xfrm>
          <a:prstGeom prst="rect">
            <a:avLst/>
          </a:prstGeom>
        </p:spPr>
      </p:pic>
      <p:pic>
        <p:nvPicPr>
          <p:cNvPr id="5" name="图片 4">
            <a:extLst>
              <a:ext uri="{FF2B5EF4-FFF2-40B4-BE49-F238E27FC236}">
                <a16:creationId xmlns:a16="http://schemas.microsoft.com/office/drawing/2014/main" id="{B403BBD3-28F0-4446-B467-1CE696AC8BC9}"/>
              </a:ext>
            </a:extLst>
          </p:cNvPr>
          <p:cNvPicPr>
            <a:picLocks noChangeAspect="1"/>
          </p:cNvPicPr>
          <p:nvPr/>
        </p:nvPicPr>
        <p:blipFill>
          <a:blip r:embed="rId3"/>
          <a:stretch>
            <a:fillRect/>
          </a:stretch>
        </p:blipFill>
        <p:spPr>
          <a:xfrm>
            <a:off x="8001001" y="1695667"/>
            <a:ext cx="2446232" cy="419136"/>
          </a:xfrm>
          <a:prstGeom prst="rect">
            <a:avLst/>
          </a:prstGeom>
        </p:spPr>
      </p:pic>
      <p:pic>
        <p:nvPicPr>
          <p:cNvPr id="7" name="图片 6">
            <a:extLst>
              <a:ext uri="{FF2B5EF4-FFF2-40B4-BE49-F238E27FC236}">
                <a16:creationId xmlns:a16="http://schemas.microsoft.com/office/drawing/2014/main" id="{495BF917-5BB7-417A-8EDB-03AE81278854}"/>
              </a:ext>
            </a:extLst>
          </p:cNvPr>
          <p:cNvPicPr>
            <a:picLocks noChangeAspect="1"/>
          </p:cNvPicPr>
          <p:nvPr/>
        </p:nvPicPr>
        <p:blipFill>
          <a:blip r:embed="rId4"/>
          <a:stretch>
            <a:fillRect/>
          </a:stretch>
        </p:blipFill>
        <p:spPr>
          <a:xfrm>
            <a:off x="8001001" y="2275902"/>
            <a:ext cx="1889924" cy="373412"/>
          </a:xfrm>
          <a:prstGeom prst="rect">
            <a:avLst/>
          </a:prstGeom>
        </p:spPr>
      </p:pic>
      <p:sp>
        <p:nvSpPr>
          <p:cNvPr id="8" name="矩形 7">
            <a:extLst>
              <a:ext uri="{FF2B5EF4-FFF2-40B4-BE49-F238E27FC236}">
                <a16:creationId xmlns:a16="http://schemas.microsoft.com/office/drawing/2014/main" id="{95EE4A16-1841-40FC-9E58-EBA805C1272D}"/>
              </a:ext>
            </a:extLst>
          </p:cNvPr>
          <p:cNvSpPr/>
          <p:nvPr/>
        </p:nvSpPr>
        <p:spPr>
          <a:xfrm>
            <a:off x="5650542" y="1730261"/>
            <a:ext cx="2149948" cy="369332"/>
          </a:xfrm>
          <a:prstGeom prst="rect">
            <a:avLst/>
          </a:prstGeom>
        </p:spPr>
        <p:txBody>
          <a:bodyPr wrap="none">
            <a:spAutoFit/>
          </a:bodyPr>
          <a:lstStyle/>
          <a:p>
            <a:r>
              <a:rPr lang="en-US" altLang="zh-CN" dirty="0"/>
              <a:t>context sequence</a:t>
            </a:r>
            <a:r>
              <a:rPr lang="zh-CN" altLang="en-US" dirty="0"/>
              <a:t>：</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B64A7424-DDB0-4603-B7DB-C9143459E03C}"/>
                  </a:ext>
                </a:extLst>
              </p:cNvPr>
              <p:cNvSpPr/>
              <p:nvPr/>
            </p:nvSpPr>
            <p:spPr>
              <a:xfrm>
                <a:off x="7569657" y="2800810"/>
                <a:ext cx="3663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1" i="1" dirty="0" smtClean="0">
                          <a:latin typeface="Cambria Math" panose="02040503050406030204" pitchFamily="18" charset="0"/>
                        </a:rPr>
                        <m:t>𝒚</m:t>
                      </m:r>
                      <m:r>
                        <a:rPr lang="en-US" altLang="zh-CN" i="1" dirty="0" smtClean="0">
                          <a:latin typeface="Cambria Math" panose="02040503050406030204" pitchFamily="18" charset="0"/>
                        </a:rPr>
                        <m:t> </m:t>
                      </m:r>
                      <m:r>
                        <a:rPr lang="en-US" altLang="zh-CN" i="1" dirty="0">
                          <a:latin typeface="Cambria Math" panose="02040503050406030204" pitchFamily="18" charset="0"/>
                        </a:rPr>
                        <m:t>∈ {</m:t>
                      </m:r>
                      <m:r>
                        <a:rPr lang="en-US" altLang="zh-CN" i="1" dirty="0">
                          <a:latin typeface="Cambria Math" panose="02040503050406030204" pitchFamily="18" charset="0"/>
                        </a:rPr>
                        <m:t>𝑝𝑜𝑠𝑖𝑡𝑖𝑣𝑒</m:t>
                      </m:r>
                      <m:r>
                        <a:rPr lang="en-US" altLang="zh-CN" i="1" dirty="0">
                          <a:latin typeface="Cambria Math" panose="02040503050406030204" pitchFamily="18" charset="0"/>
                        </a:rPr>
                        <m:t>, </m:t>
                      </m:r>
                      <m:r>
                        <a:rPr lang="en-US" altLang="zh-CN" i="1" dirty="0">
                          <a:latin typeface="Cambria Math" panose="02040503050406030204" pitchFamily="18" charset="0"/>
                        </a:rPr>
                        <m:t>𝑛𝑒𝑔𝑎𝑡𝑖𝑣𝑒</m:t>
                      </m:r>
                      <m:r>
                        <a:rPr lang="en-US" altLang="zh-CN" i="1" dirty="0">
                          <a:latin typeface="Cambria Math" panose="02040503050406030204" pitchFamily="18" charset="0"/>
                        </a:rPr>
                        <m:t>, </m:t>
                      </m:r>
                      <m:r>
                        <a:rPr lang="en-US" altLang="zh-CN" i="1" dirty="0">
                          <a:latin typeface="Cambria Math" panose="02040503050406030204" pitchFamily="18" charset="0"/>
                        </a:rPr>
                        <m:t>𝑛𝑒𝑢𝑡𝑟𝑎𝑙</m:t>
                      </m:r>
                      <m:r>
                        <a:rPr lang="en-US" altLang="zh-CN" i="1" dirty="0" smtClean="0">
                          <a:latin typeface="Cambria Math" panose="02040503050406030204" pitchFamily="18" charset="0"/>
                        </a:rPr>
                        <m:t>}</m:t>
                      </m:r>
                    </m:oMath>
                  </m:oMathPara>
                </a14:m>
                <a:endParaRPr lang="zh-CN" altLang="en-US" dirty="0"/>
              </a:p>
            </p:txBody>
          </p:sp>
        </mc:Choice>
        <mc:Fallback xmlns="">
          <p:sp>
            <p:nvSpPr>
              <p:cNvPr id="9" name="矩形 8">
                <a:extLst>
                  <a:ext uri="{FF2B5EF4-FFF2-40B4-BE49-F238E27FC236}">
                    <a16:creationId xmlns:a16="http://schemas.microsoft.com/office/drawing/2014/main" id="{B64A7424-DDB0-4603-B7DB-C9143459E03C}"/>
                  </a:ext>
                </a:extLst>
              </p:cNvPr>
              <p:cNvSpPr>
                <a:spLocks noRot="1" noChangeAspect="1" noMove="1" noResize="1" noEditPoints="1" noAdjustHandles="1" noChangeArrowheads="1" noChangeShapeType="1" noTextEdit="1"/>
              </p:cNvSpPr>
              <p:nvPr/>
            </p:nvSpPr>
            <p:spPr>
              <a:xfrm>
                <a:off x="7569657" y="2800810"/>
                <a:ext cx="3663760" cy="369332"/>
              </a:xfrm>
              <a:prstGeom prst="rect">
                <a:avLst/>
              </a:prstGeom>
              <a:blipFill>
                <a:blip r:embed="rId5"/>
                <a:stretch>
                  <a:fillRect b="-14754"/>
                </a:stretch>
              </a:blipFill>
            </p:spPr>
            <p:txBody>
              <a:bodyPr/>
              <a:lstStyle/>
              <a:p>
                <a:r>
                  <a:rPr lang="zh-CN" altLang="en-US">
                    <a:noFill/>
                  </a:rPr>
                  <a:t> </a:t>
                </a:r>
              </a:p>
            </p:txBody>
          </p:sp>
        </mc:Fallback>
      </mc:AlternateContent>
      <p:sp>
        <p:nvSpPr>
          <p:cNvPr id="10" name="矩形 9">
            <a:extLst>
              <a:ext uri="{FF2B5EF4-FFF2-40B4-BE49-F238E27FC236}">
                <a16:creationId xmlns:a16="http://schemas.microsoft.com/office/drawing/2014/main" id="{B4413E4C-5395-4F9F-A412-0ACE78452748}"/>
              </a:ext>
            </a:extLst>
          </p:cNvPr>
          <p:cNvSpPr/>
          <p:nvPr/>
        </p:nvSpPr>
        <p:spPr>
          <a:xfrm>
            <a:off x="4845834" y="2810502"/>
            <a:ext cx="2954655" cy="369332"/>
          </a:xfrm>
          <a:prstGeom prst="rect">
            <a:avLst/>
          </a:prstGeom>
        </p:spPr>
        <p:txBody>
          <a:bodyPr wrap="none">
            <a:spAutoFit/>
          </a:bodyPr>
          <a:lstStyle/>
          <a:p>
            <a:r>
              <a:rPr lang="en-US" altLang="zh-CN" dirty="0"/>
              <a:t>predict sentiment polarity</a:t>
            </a:r>
            <a:r>
              <a:rPr lang="zh-CN" altLang="en-US" dirty="0"/>
              <a:t>：</a:t>
            </a:r>
          </a:p>
        </p:txBody>
      </p:sp>
      <p:sp>
        <p:nvSpPr>
          <p:cNvPr id="11" name="矩形 10">
            <a:extLst>
              <a:ext uri="{FF2B5EF4-FFF2-40B4-BE49-F238E27FC236}">
                <a16:creationId xmlns:a16="http://schemas.microsoft.com/office/drawing/2014/main" id="{2AC03952-4D7A-47A1-97E0-D961BB7919B1}"/>
              </a:ext>
            </a:extLst>
          </p:cNvPr>
          <p:cNvSpPr/>
          <p:nvPr/>
        </p:nvSpPr>
        <p:spPr>
          <a:xfrm>
            <a:off x="5741913" y="2289674"/>
            <a:ext cx="2058577" cy="369332"/>
          </a:xfrm>
          <a:prstGeom prst="rect">
            <a:avLst/>
          </a:prstGeom>
        </p:spPr>
        <p:txBody>
          <a:bodyPr wrap="none">
            <a:spAutoFit/>
          </a:bodyPr>
          <a:lstStyle/>
          <a:p>
            <a:r>
              <a:rPr lang="en-US" altLang="zh-CN" dirty="0"/>
              <a:t>aspect sequence</a:t>
            </a:r>
            <a:r>
              <a:rPr lang="zh-CN" altLang="en-US" dirty="0"/>
              <a:t>：</a:t>
            </a:r>
          </a:p>
        </p:txBody>
      </p:sp>
      <p:pic>
        <p:nvPicPr>
          <p:cNvPr id="12" name="图片 11">
            <a:extLst>
              <a:ext uri="{FF2B5EF4-FFF2-40B4-BE49-F238E27FC236}">
                <a16:creationId xmlns:a16="http://schemas.microsoft.com/office/drawing/2014/main" id="{D06E4768-622B-4869-AA05-2F8706ABF39B}"/>
              </a:ext>
            </a:extLst>
          </p:cNvPr>
          <p:cNvPicPr>
            <a:picLocks noChangeAspect="1"/>
          </p:cNvPicPr>
          <p:nvPr/>
        </p:nvPicPr>
        <p:blipFill>
          <a:blip r:embed="rId6"/>
          <a:stretch>
            <a:fillRect/>
          </a:stretch>
        </p:blipFill>
        <p:spPr>
          <a:xfrm>
            <a:off x="7150331" y="3617706"/>
            <a:ext cx="2347163" cy="495343"/>
          </a:xfrm>
          <a:prstGeom prst="rect">
            <a:avLst/>
          </a:prstGeom>
        </p:spPr>
      </p:pic>
      <p:pic>
        <p:nvPicPr>
          <p:cNvPr id="14" name="图片 13">
            <a:extLst>
              <a:ext uri="{FF2B5EF4-FFF2-40B4-BE49-F238E27FC236}">
                <a16:creationId xmlns:a16="http://schemas.microsoft.com/office/drawing/2014/main" id="{5495448D-6731-4977-8C05-06F0FD1E188C}"/>
              </a:ext>
            </a:extLst>
          </p:cNvPr>
          <p:cNvPicPr>
            <a:picLocks noChangeAspect="1"/>
          </p:cNvPicPr>
          <p:nvPr/>
        </p:nvPicPr>
        <p:blipFill>
          <a:blip r:embed="rId7"/>
          <a:stretch>
            <a:fillRect/>
          </a:stretch>
        </p:blipFill>
        <p:spPr>
          <a:xfrm>
            <a:off x="7150331" y="4140738"/>
            <a:ext cx="1996613" cy="495343"/>
          </a:xfrm>
          <a:prstGeom prst="rect">
            <a:avLst/>
          </a:prstGeom>
        </p:spPr>
      </p:pic>
      <p:pic>
        <p:nvPicPr>
          <p:cNvPr id="15" name="图片 14">
            <a:extLst>
              <a:ext uri="{FF2B5EF4-FFF2-40B4-BE49-F238E27FC236}">
                <a16:creationId xmlns:a16="http://schemas.microsoft.com/office/drawing/2014/main" id="{DAD17BEB-7C71-418D-A14C-3F1DF3A6A16D}"/>
              </a:ext>
            </a:extLst>
          </p:cNvPr>
          <p:cNvPicPr>
            <a:picLocks noChangeAspect="1"/>
          </p:cNvPicPr>
          <p:nvPr/>
        </p:nvPicPr>
        <p:blipFill>
          <a:blip r:embed="rId8"/>
          <a:stretch>
            <a:fillRect/>
          </a:stretch>
        </p:blipFill>
        <p:spPr>
          <a:xfrm>
            <a:off x="6847204" y="4798905"/>
            <a:ext cx="3017782" cy="1005927"/>
          </a:xfrm>
          <a:prstGeom prst="rect">
            <a:avLst/>
          </a:prstGeom>
        </p:spPr>
      </p:pic>
      <p:pic>
        <p:nvPicPr>
          <p:cNvPr id="16" name="图片 15">
            <a:extLst>
              <a:ext uri="{FF2B5EF4-FFF2-40B4-BE49-F238E27FC236}">
                <a16:creationId xmlns:a16="http://schemas.microsoft.com/office/drawing/2014/main" id="{4A2F6127-2C53-45B1-B1C7-31444974C0BF}"/>
              </a:ext>
            </a:extLst>
          </p:cNvPr>
          <p:cNvPicPr>
            <a:picLocks noChangeAspect="1"/>
          </p:cNvPicPr>
          <p:nvPr/>
        </p:nvPicPr>
        <p:blipFill>
          <a:blip r:embed="rId9"/>
          <a:stretch>
            <a:fillRect/>
          </a:stretch>
        </p:blipFill>
        <p:spPr>
          <a:xfrm>
            <a:off x="7451346" y="5960998"/>
            <a:ext cx="1394581" cy="4572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9" name="图片 8">
            <a:extLst>
              <a:ext uri="{FF2B5EF4-FFF2-40B4-BE49-F238E27FC236}">
                <a16:creationId xmlns:a16="http://schemas.microsoft.com/office/drawing/2014/main" id="{B33B1896-7A5F-4206-BB4B-7985E911A887}"/>
              </a:ext>
            </a:extLst>
          </p:cNvPr>
          <p:cNvPicPr>
            <a:picLocks noChangeAspect="1"/>
          </p:cNvPicPr>
          <p:nvPr/>
        </p:nvPicPr>
        <p:blipFill>
          <a:blip r:embed="rId2"/>
          <a:stretch>
            <a:fillRect/>
          </a:stretch>
        </p:blipFill>
        <p:spPr>
          <a:xfrm>
            <a:off x="186431" y="1138065"/>
            <a:ext cx="4618656" cy="5555489"/>
          </a:xfrm>
          <a:prstGeom prst="rect">
            <a:avLst/>
          </a:prstGeom>
        </p:spPr>
      </p:pic>
      <p:pic>
        <p:nvPicPr>
          <p:cNvPr id="2" name="图片 1">
            <a:extLst>
              <a:ext uri="{FF2B5EF4-FFF2-40B4-BE49-F238E27FC236}">
                <a16:creationId xmlns:a16="http://schemas.microsoft.com/office/drawing/2014/main" id="{DE273737-7DC0-43F8-95A1-21376A1B36DC}"/>
              </a:ext>
            </a:extLst>
          </p:cNvPr>
          <p:cNvPicPr>
            <a:picLocks noChangeAspect="1"/>
          </p:cNvPicPr>
          <p:nvPr/>
        </p:nvPicPr>
        <p:blipFill>
          <a:blip r:embed="rId3"/>
          <a:stretch>
            <a:fillRect/>
          </a:stretch>
        </p:blipFill>
        <p:spPr>
          <a:xfrm>
            <a:off x="7254103" y="1826973"/>
            <a:ext cx="1447925" cy="327688"/>
          </a:xfrm>
          <a:prstGeom prst="rect">
            <a:avLst/>
          </a:prstGeom>
        </p:spPr>
      </p:pic>
      <p:sp>
        <p:nvSpPr>
          <p:cNvPr id="3" name="矩形 2">
            <a:extLst>
              <a:ext uri="{FF2B5EF4-FFF2-40B4-BE49-F238E27FC236}">
                <a16:creationId xmlns:a16="http://schemas.microsoft.com/office/drawing/2014/main" id="{EA33309B-83C3-4E2F-8188-06021E32CCE4}"/>
              </a:ext>
            </a:extLst>
          </p:cNvPr>
          <p:cNvSpPr/>
          <p:nvPr/>
        </p:nvSpPr>
        <p:spPr>
          <a:xfrm>
            <a:off x="5874905" y="1806151"/>
            <a:ext cx="1507144" cy="369332"/>
          </a:xfrm>
          <a:prstGeom prst="rect">
            <a:avLst/>
          </a:prstGeom>
        </p:spPr>
        <p:txBody>
          <a:bodyPr wrap="none">
            <a:spAutoFit/>
          </a:bodyPr>
          <a:lstStyle/>
          <a:p>
            <a:r>
              <a:rPr lang="en-US" altLang="zh-CN" dirty="0"/>
              <a:t>latent label</a:t>
            </a:r>
            <a:r>
              <a:rPr lang="zh-CN" altLang="en-US" dirty="0"/>
              <a:t>：</a:t>
            </a:r>
          </a:p>
        </p:txBody>
      </p:sp>
      <p:pic>
        <p:nvPicPr>
          <p:cNvPr id="4" name="图片 3">
            <a:extLst>
              <a:ext uri="{FF2B5EF4-FFF2-40B4-BE49-F238E27FC236}">
                <a16:creationId xmlns:a16="http://schemas.microsoft.com/office/drawing/2014/main" id="{4C2CCEDC-659C-46E3-AD91-C1C7FAECEEAE}"/>
              </a:ext>
            </a:extLst>
          </p:cNvPr>
          <p:cNvPicPr>
            <a:picLocks noChangeAspect="1"/>
          </p:cNvPicPr>
          <p:nvPr/>
        </p:nvPicPr>
        <p:blipFill>
          <a:blip r:embed="rId4"/>
          <a:stretch>
            <a:fillRect/>
          </a:stretch>
        </p:blipFill>
        <p:spPr>
          <a:xfrm>
            <a:off x="5862878" y="2375569"/>
            <a:ext cx="3238781" cy="746825"/>
          </a:xfrm>
          <a:prstGeom prst="rect">
            <a:avLst/>
          </a:prstGeom>
        </p:spPr>
      </p:pic>
      <p:pic>
        <p:nvPicPr>
          <p:cNvPr id="5" name="图片 4">
            <a:extLst>
              <a:ext uri="{FF2B5EF4-FFF2-40B4-BE49-F238E27FC236}">
                <a16:creationId xmlns:a16="http://schemas.microsoft.com/office/drawing/2014/main" id="{5657E07D-38F1-40C0-9A1C-3CF2DE6F6D6F}"/>
              </a:ext>
            </a:extLst>
          </p:cNvPr>
          <p:cNvPicPr>
            <a:picLocks noChangeAspect="1"/>
          </p:cNvPicPr>
          <p:nvPr/>
        </p:nvPicPr>
        <p:blipFill>
          <a:blip r:embed="rId5"/>
          <a:stretch>
            <a:fillRect/>
          </a:stretch>
        </p:blipFill>
        <p:spPr>
          <a:xfrm>
            <a:off x="5862878" y="3142464"/>
            <a:ext cx="3566469" cy="777307"/>
          </a:xfrm>
          <a:prstGeom prst="rect">
            <a:avLst/>
          </a:prstGeom>
        </p:spPr>
      </p:pic>
      <p:sp>
        <p:nvSpPr>
          <p:cNvPr id="7" name="矩形 6">
            <a:extLst>
              <a:ext uri="{FF2B5EF4-FFF2-40B4-BE49-F238E27FC236}">
                <a16:creationId xmlns:a16="http://schemas.microsoft.com/office/drawing/2014/main" id="{781E00C6-22DB-4B09-918D-8409EC2E551E}"/>
              </a:ext>
            </a:extLst>
          </p:cNvPr>
          <p:cNvSpPr/>
          <p:nvPr/>
        </p:nvSpPr>
        <p:spPr>
          <a:xfrm>
            <a:off x="6962271" y="3958559"/>
            <a:ext cx="1367682" cy="307777"/>
          </a:xfrm>
          <a:prstGeom prst="rect">
            <a:avLst/>
          </a:prstGeom>
        </p:spPr>
        <p:txBody>
          <a:bodyPr wrap="none">
            <a:spAutoFit/>
          </a:bodyPr>
          <a:lstStyle/>
          <a:p>
            <a:r>
              <a:rPr lang="en-US" altLang="zh-CN" sz="1400" dirty="0"/>
              <a:t>transition score</a:t>
            </a:r>
            <a:endParaRPr lang="zh-CN" altLang="en-US" sz="1400" dirty="0"/>
          </a:p>
        </p:txBody>
      </p:sp>
      <p:sp>
        <p:nvSpPr>
          <p:cNvPr id="8" name="矩形 7">
            <a:extLst>
              <a:ext uri="{FF2B5EF4-FFF2-40B4-BE49-F238E27FC236}">
                <a16:creationId xmlns:a16="http://schemas.microsoft.com/office/drawing/2014/main" id="{246BB087-794A-47D9-998A-D7DFFE33209A}"/>
              </a:ext>
            </a:extLst>
          </p:cNvPr>
          <p:cNvSpPr/>
          <p:nvPr/>
        </p:nvSpPr>
        <p:spPr>
          <a:xfrm>
            <a:off x="8441863" y="3958558"/>
            <a:ext cx="1319592" cy="307777"/>
          </a:xfrm>
          <a:prstGeom prst="rect">
            <a:avLst/>
          </a:prstGeom>
        </p:spPr>
        <p:txBody>
          <a:bodyPr wrap="none">
            <a:spAutoFit/>
          </a:bodyPr>
          <a:lstStyle/>
          <a:p>
            <a:r>
              <a:rPr lang="en-US" altLang="zh-CN" sz="1400" dirty="0"/>
              <a:t>emission score</a:t>
            </a:r>
            <a:endParaRPr lang="zh-CN" altLang="en-US" sz="1400" dirty="0"/>
          </a:p>
        </p:txBody>
      </p:sp>
      <p:pic>
        <p:nvPicPr>
          <p:cNvPr id="10" name="图片 9">
            <a:extLst>
              <a:ext uri="{FF2B5EF4-FFF2-40B4-BE49-F238E27FC236}">
                <a16:creationId xmlns:a16="http://schemas.microsoft.com/office/drawing/2014/main" id="{000B4BBC-9EA9-4788-BBF6-CF69904529AC}"/>
              </a:ext>
            </a:extLst>
          </p:cNvPr>
          <p:cNvPicPr>
            <a:picLocks noChangeAspect="1"/>
          </p:cNvPicPr>
          <p:nvPr/>
        </p:nvPicPr>
        <p:blipFill>
          <a:blip r:embed="rId6"/>
          <a:stretch>
            <a:fillRect/>
          </a:stretch>
        </p:blipFill>
        <p:spPr>
          <a:xfrm>
            <a:off x="5817600" y="4496058"/>
            <a:ext cx="2667231" cy="731583"/>
          </a:xfrm>
          <a:prstGeom prst="rect">
            <a:avLst/>
          </a:prstGeom>
        </p:spPr>
      </p:pic>
      <p:pic>
        <p:nvPicPr>
          <p:cNvPr id="11" name="图片 10">
            <a:extLst>
              <a:ext uri="{FF2B5EF4-FFF2-40B4-BE49-F238E27FC236}">
                <a16:creationId xmlns:a16="http://schemas.microsoft.com/office/drawing/2014/main" id="{C2075A2C-CF9A-4E95-81FC-2BD7C8CF4573}"/>
              </a:ext>
            </a:extLst>
          </p:cNvPr>
          <p:cNvPicPr>
            <a:picLocks noChangeAspect="1"/>
          </p:cNvPicPr>
          <p:nvPr/>
        </p:nvPicPr>
        <p:blipFill>
          <a:blip r:embed="rId7"/>
          <a:stretch>
            <a:fillRect/>
          </a:stretch>
        </p:blipFill>
        <p:spPr>
          <a:xfrm>
            <a:off x="5770252" y="5293435"/>
            <a:ext cx="2027096" cy="487722"/>
          </a:xfrm>
          <a:prstGeom prst="rect">
            <a:avLst/>
          </a:prstGeom>
        </p:spPr>
      </p:pic>
      <p:pic>
        <p:nvPicPr>
          <p:cNvPr id="12" name="图片 11">
            <a:extLst>
              <a:ext uri="{FF2B5EF4-FFF2-40B4-BE49-F238E27FC236}">
                <a16:creationId xmlns:a16="http://schemas.microsoft.com/office/drawing/2014/main" id="{E52E485A-A876-4F34-A0B9-031EE4C81B49}"/>
              </a:ext>
            </a:extLst>
          </p:cNvPr>
          <p:cNvPicPr>
            <a:picLocks noChangeAspect="1"/>
          </p:cNvPicPr>
          <p:nvPr/>
        </p:nvPicPr>
        <p:blipFill>
          <a:blip r:embed="rId8"/>
          <a:stretch>
            <a:fillRect/>
          </a:stretch>
        </p:blipFill>
        <p:spPr>
          <a:xfrm>
            <a:off x="5908507" y="5843611"/>
            <a:ext cx="2956816" cy="487722"/>
          </a:xfrm>
          <a:prstGeom prst="rect">
            <a:avLst/>
          </a:prstGeom>
        </p:spPr>
      </p:pic>
    </p:spTree>
    <p:extLst>
      <p:ext uri="{BB962C8B-B14F-4D97-AF65-F5344CB8AC3E}">
        <p14:creationId xmlns:p14="http://schemas.microsoft.com/office/powerpoint/2010/main" val="118771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FD300C15-BDA8-46B5-BCF5-C92ABD2485BA}"/>
              </a:ext>
            </a:extLst>
          </p:cNvPr>
          <p:cNvPicPr>
            <a:picLocks noChangeAspect="1"/>
          </p:cNvPicPr>
          <p:nvPr/>
        </p:nvPicPr>
        <p:blipFill>
          <a:blip r:embed="rId2"/>
          <a:stretch>
            <a:fillRect/>
          </a:stretch>
        </p:blipFill>
        <p:spPr>
          <a:xfrm>
            <a:off x="2755793" y="2518919"/>
            <a:ext cx="6431837" cy="27434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4DE7BD56-62DC-4BCD-A412-1A4479A28D00}"/>
              </a:ext>
            </a:extLst>
          </p:cNvPr>
          <p:cNvPicPr>
            <a:picLocks noChangeAspect="1"/>
          </p:cNvPicPr>
          <p:nvPr/>
        </p:nvPicPr>
        <p:blipFill>
          <a:blip r:embed="rId2"/>
          <a:stretch>
            <a:fillRect/>
          </a:stretch>
        </p:blipFill>
        <p:spPr>
          <a:xfrm>
            <a:off x="742912" y="1865218"/>
            <a:ext cx="10610888" cy="46380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3F0697B8-66E3-4F20-BB3B-A295565E4DF5}"/>
              </a:ext>
            </a:extLst>
          </p:cNvPr>
          <p:cNvPicPr>
            <a:picLocks noChangeAspect="1"/>
          </p:cNvPicPr>
          <p:nvPr/>
        </p:nvPicPr>
        <p:blipFill>
          <a:blip r:embed="rId2"/>
          <a:stretch>
            <a:fillRect/>
          </a:stretch>
        </p:blipFill>
        <p:spPr>
          <a:xfrm>
            <a:off x="0" y="2086623"/>
            <a:ext cx="5745978" cy="4000847"/>
          </a:xfrm>
          <a:prstGeom prst="rect">
            <a:avLst/>
          </a:prstGeom>
        </p:spPr>
      </p:pic>
      <p:pic>
        <p:nvPicPr>
          <p:cNvPr id="5" name="图片 4">
            <a:extLst>
              <a:ext uri="{FF2B5EF4-FFF2-40B4-BE49-F238E27FC236}">
                <a16:creationId xmlns:a16="http://schemas.microsoft.com/office/drawing/2014/main" id="{FB7A1635-3442-435B-9253-121C5033E9FB}"/>
              </a:ext>
            </a:extLst>
          </p:cNvPr>
          <p:cNvPicPr>
            <a:picLocks noChangeAspect="1"/>
          </p:cNvPicPr>
          <p:nvPr/>
        </p:nvPicPr>
        <p:blipFill>
          <a:blip r:embed="rId3"/>
          <a:stretch>
            <a:fillRect/>
          </a:stretch>
        </p:blipFill>
        <p:spPr>
          <a:xfrm>
            <a:off x="5623438" y="2223796"/>
            <a:ext cx="6218459" cy="3726503"/>
          </a:xfrm>
          <a:prstGeom prst="rect">
            <a:avLst/>
          </a:prstGeom>
        </p:spPr>
      </p:pic>
    </p:spTree>
    <p:extLst>
      <p:ext uri="{BB962C8B-B14F-4D97-AF65-F5344CB8AC3E}">
        <p14:creationId xmlns:p14="http://schemas.microsoft.com/office/powerpoint/2010/main" val="1126116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5177</TotalTime>
  <Words>372</Words>
  <Application>Microsoft Office PowerPoint</Application>
  <PresentationFormat>宽屏</PresentationFormat>
  <Paragraphs>57</Paragraphs>
  <Slides>13</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Introduction</vt:lpstr>
      <vt:lpstr>Method</vt:lpstr>
      <vt:lpstr>Method</vt:lpstr>
      <vt:lpstr>Experiments</vt:lpstr>
      <vt:lpstr>Experiments</vt:lpstr>
      <vt:lpstr>Experiments</vt:lpstr>
      <vt:lpstr>Experiments</vt:lpstr>
      <vt:lpstr>Summary</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思进 刘</cp:lastModifiedBy>
  <cp:revision>1413</cp:revision>
  <dcterms:created xsi:type="dcterms:W3CDTF">2017-04-22T07:59:00Z</dcterms:created>
  <dcterms:modified xsi:type="dcterms:W3CDTF">2020-12-10T13:29:53Z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